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45D"/>
    <a:srgbClr val="FDEFDC"/>
    <a:srgbClr val="FDEDDA"/>
    <a:srgbClr val="595757"/>
    <a:srgbClr val="FF760B"/>
    <a:srgbClr val="906E30"/>
    <a:srgbClr val="A4723A"/>
    <a:srgbClr val="664724"/>
    <a:srgbClr val="645226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50" autoAdjust="0"/>
    <p:restoredTop sz="94660"/>
  </p:normalViewPr>
  <p:slideViewPr>
    <p:cSldViewPr snapToGrid="0">
      <p:cViewPr>
        <p:scale>
          <a:sx n="80" d="100"/>
          <a:sy n="80" d="100"/>
        </p:scale>
        <p:origin x="1026" y="18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2" t="80006" r="10211" b="18003"/>
          <a:stretch/>
        </p:blipFill>
        <p:spPr>
          <a:xfrm flipV="1">
            <a:off x="656576" y="8832583"/>
            <a:ext cx="6440691" cy="232515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0" y="-257975"/>
            <a:ext cx="8264337" cy="1142184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5" t="25408" r="12171" b="71274"/>
          <a:stretch/>
        </p:blipFill>
        <p:spPr>
          <a:xfrm>
            <a:off x="914402" y="2034465"/>
            <a:ext cx="5876926" cy="36195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225529" y="283822"/>
            <a:ext cx="32752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000" b="1" dirty="0" smtClean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静岡県立総合病院</a:t>
            </a:r>
            <a:endParaRPr lang="ja-JP" altLang="en-US" sz="3000" b="1" dirty="0">
              <a:ln w="15875">
                <a:solidFill>
                  <a:schemeClr val="bg1"/>
                </a:solidFill>
                <a:prstDash val="solid"/>
                <a:miter lim="800000"/>
              </a:ln>
              <a:solidFill>
                <a:srgbClr val="F397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5725" y="677014"/>
            <a:ext cx="605486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7200" b="1" dirty="0" smtClean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緩和ケア</a:t>
            </a:r>
            <a:r>
              <a:rPr lang="ja-JP" altLang="en-US" sz="6000" b="1" dirty="0" smtClean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講演会</a:t>
            </a:r>
            <a:endParaRPr lang="ja-JP" altLang="en-US" sz="72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72625" y="1820805"/>
            <a:ext cx="3742579" cy="707886"/>
          </a:xfrm>
          <a:prstGeom prst="rect">
            <a:avLst/>
          </a:prstGeom>
          <a:solidFill>
            <a:srgbClr val="FDEFDC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 smtClean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がん哲学外来</a:t>
            </a:r>
            <a:endParaRPr lang="ja-JP" altLang="en-US" sz="4000" b="1" dirty="0">
              <a:ln w="19050">
                <a:solidFill>
                  <a:schemeClr val="bg1"/>
                </a:solidFill>
              </a:ln>
              <a:solidFill>
                <a:srgbClr val="59575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50793" y="3566024"/>
            <a:ext cx="426274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～「無理をしないで」 「生き生きと」～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90473" y="4934249"/>
            <a:ext cx="1303467" cy="565146"/>
          </a:xfrm>
          <a:prstGeom prst="rect">
            <a:avLst/>
          </a:prstGeom>
        </p:spPr>
        <p:txBody>
          <a:bodyPr lIns="36000" tIns="36000" rIns="36000" bIns="3600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  <a:endParaRPr lang="ja-JP" altLang="en-US" sz="3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30393" y="6291833"/>
            <a:ext cx="2269603" cy="109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ストレス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との向き合い方</a:t>
            </a: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キャリアプラン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とマネープラン</a:t>
            </a: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もしもの時」の基礎知識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480765" y="6291833"/>
            <a:ext cx="2035890" cy="109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知って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おきたい法律・制度</a:t>
            </a: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職場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の人間関係対処法</a:t>
            </a: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恋愛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・結婚について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622936" y="7262303"/>
            <a:ext cx="10822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心理カウンセラー</a:t>
            </a:r>
          </a:p>
          <a:p>
            <a:pPr algn="ctr"/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明日 </a:t>
            </a:r>
            <a:r>
              <a:rPr lang="ja-JP" altLang="en-US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来子</a:t>
            </a:r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636341" y="6203972"/>
            <a:ext cx="1026000" cy="10404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44515" y="2771909"/>
            <a:ext cx="5837285" cy="381000"/>
          </a:xfrm>
          <a:prstGeom prst="rect">
            <a:avLst/>
          </a:prstGeom>
          <a:solidFill>
            <a:srgbClr val="FDEFDC"/>
          </a:solidFill>
          <a:ln>
            <a:solidFill>
              <a:srgbClr val="FDE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09600" y="4254933"/>
            <a:ext cx="6626939" cy="3720609"/>
          </a:xfrm>
          <a:prstGeom prst="rect">
            <a:avLst/>
          </a:prstGeom>
          <a:solidFill>
            <a:srgbClr val="FDEFDC"/>
          </a:solidFill>
          <a:ln>
            <a:solidFill>
              <a:srgbClr val="FDE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75" y="4375701"/>
            <a:ext cx="6570484" cy="50420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051078" y="4418365"/>
            <a:ext cx="5813668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講演</a:t>
            </a:r>
            <a:r>
              <a:rPr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哲学外来  ～いい覚悟で生きる～</a:t>
            </a: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15717" r="25372" b="34375"/>
          <a:stretch/>
        </p:blipFill>
        <p:spPr>
          <a:xfrm>
            <a:off x="5399579" y="4930592"/>
            <a:ext cx="1346778" cy="1622255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775972" y="4840063"/>
            <a:ext cx="43702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講師</a:t>
            </a:r>
            <a:r>
              <a:rPr lang="ja-JP" altLang="en-US" sz="2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  </a:t>
            </a:r>
            <a:r>
              <a:rPr lang="ja-JP" alt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ja-JP" altLang="en-US" sz="2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樋野 興夫 先生</a:t>
            </a:r>
            <a:endParaRPr lang="en-US" altLang="ja-JP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sz="1800" dirty="0">
                <a:latin typeface="HGS創英角ﾎﾟｯﾌﾟ体" pitchFamily="50" charset="-128"/>
                <a:ea typeface="HGS創英角ﾎﾟｯﾌﾟ体" pitchFamily="50" charset="-128"/>
              </a:rPr>
              <a:t>　　　　　</a:t>
            </a:r>
            <a:r>
              <a:rPr lang="ja-JP" altLang="en-US" sz="1800" dirty="0" smtClean="0">
                <a:latin typeface="HGS創英角ﾎﾟｯﾌﾟ体" pitchFamily="50" charset="-128"/>
                <a:ea typeface="HGS創英角ﾎﾟｯﾌﾟ体" pitchFamily="50" charset="-128"/>
              </a:rPr>
              <a:t>　 </a:t>
            </a:r>
            <a:r>
              <a:rPr lang="ja-JP" altLang="en-US" sz="1200" dirty="0" smtClean="0">
                <a:latin typeface="HGS創英角ﾎﾟｯﾌﾟ体" pitchFamily="50" charset="-128"/>
                <a:ea typeface="HGS創英角ﾎﾟｯﾌﾟ体" pitchFamily="50" charset="-128"/>
              </a:rPr>
              <a:t>一般</a:t>
            </a:r>
            <a:r>
              <a:rPr lang="ja-JP" altLang="en-US" sz="1200" dirty="0">
                <a:latin typeface="HGS創英角ﾎﾟｯﾌﾟ体" pitchFamily="50" charset="-128"/>
                <a:ea typeface="HGS創英角ﾎﾟｯﾌﾟ体" pitchFamily="50" charset="-128"/>
              </a:rPr>
              <a:t>社団法人 がん哲学</a:t>
            </a:r>
            <a:r>
              <a:rPr lang="ja-JP" altLang="en-US" sz="1200" dirty="0" smtClean="0">
                <a:latin typeface="HGS創英角ﾎﾟｯﾌﾟ体" pitchFamily="50" charset="-128"/>
                <a:ea typeface="HGS創英角ﾎﾟｯﾌﾟ体" pitchFamily="50" charset="-128"/>
              </a:rPr>
              <a:t>外来 理事長</a:t>
            </a:r>
            <a:endParaRPr lang="en-US" altLang="ja-JP" sz="12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65255" y="5520042"/>
            <a:ext cx="4538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46404"/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医学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博士／順天堂大学医学部病理・腫瘍学教授。</a:t>
            </a:r>
            <a:endParaRPr lang="en-US" altLang="ja-JP" sz="12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946404"/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がん哲学外来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」とは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、「がんであっても尊厳を持って人生を生き切ることのできる社会」の実現を目指し、垣根を越えた様々な方との対話を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推進するものです。がん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哲学外来の紹介と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、より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よく生きるための指針について講演します。　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52" y="6588135"/>
            <a:ext cx="6570484" cy="504209"/>
          </a:xfrm>
          <a:prstGeom prst="rect">
            <a:avLst/>
          </a:prstGeom>
        </p:spPr>
      </p:pic>
      <p:sp>
        <p:nvSpPr>
          <p:cNvPr id="46" name="正方形/長方形 45"/>
          <p:cNvSpPr/>
          <p:nvPr/>
        </p:nvSpPr>
        <p:spPr>
          <a:xfrm>
            <a:off x="890473" y="6615412"/>
            <a:ext cx="6206794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パネルディスカッション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がんと共に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</a:t>
            </a:r>
            <a:r>
              <a:rPr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生きる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ために</a:t>
            </a:r>
            <a:endParaRPr lang="ja-JP" altLang="en-US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2" t="73110" r="10211" b="22799"/>
          <a:stretch/>
        </p:blipFill>
        <p:spPr>
          <a:xfrm>
            <a:off x="520201" y="7928999"/>
            <a:ext cx="6887666" cy="819394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370161" y="2582827"/>
            <a:ext cx="7303055" cy="1572660"/>
            <a:chOff x="469442" y="2594513"/>
            <a:chExt cx="7303055" cy="1572660"/>
          </a:xfrm>
        </p:grpSpPr>
        <p:pic>
          <p:nvPicPr>
            <p:cNvPr id="38" name="図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18" t="39205" r="7761" b="47173"/>
            <a:stretch/>
          </p:blipFill>
          <p:spPr>
            <a:xfrm>
              <a:off x="469442" y="2594513"/>
              <a:ext cx="6757619" cy="1525292"/>
            </a:xfrm>
            <a:prstGeom prst="rect">
              <a:avLst/>
            </a:prstGeom>
          </p:spPr>
        </p:pic>
        <p:sp>
          <p:nvSpPr>
            <p:cNvPr id="39" name="正方形/長方形 38"/>
            <p:cNvSpPr/>
            <p:nvPr/>
          </p:nvSpPr>
          <p:spPr>
            <a:xfrm>
              <a:off x="760096" y="2875304"/>
              <a:ext cx="1060693" cy="990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ja-JP" altLang="en-US" sz="3200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参加</a:t>
              </a:r>
              <a:endParaRPr lang="en-US" altLang="ja-JP" sz="3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>
                <a:lnSpc>
                  <a:spcPts val="3500"/>
                </a:lnSpc>
              </a:pPr>
              <a:r>
                <a:rPr lang="ja-JP" altLang="en-US" sz="3200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無</a:t>
              </a:r>
              <a:r>
                <a:rPr lang="ja-JP" altLang="en-US" sz="32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料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258466" y="2738708"/>
              <a:ext cx="66396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 </a:t>
              </a:r>
              <a:r>
                <a:rPr lang="ja-JP" altLang="en-US" sz="1600" dirty="0" smtClean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時</a:t>
              </a:r>
              <a:endParaRPr lang="ja-JP" altLang="en-US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250307" y="3191123"/>
              <a:ext cx="66396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会 場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151866" y="3679476"/>
              <a:ext cx="8771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200" dirty="0" smtClean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申込・定員</a:t>
              </a:r>
              <a:endParaRPr lang="ja-JP" altLang="en-US" sz="12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14175" y="2630263"/>
              <a:ext cx="468795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平成</a:t>
              </a:r>
              <a:r>
                <a:rPr lang="en-US" altLang="ja-JP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27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2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１２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月</a:t>
              </a:r>
              <a:r>
                <a:rPr lang="ja-JP" altLang="en-US" sz="2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２３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水</a:t>
              </a:r>
              <a:r>
                <a:rPr lang="ja-JP" altLang="en-US" sz="10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ja-JP" altLang="en-US" sz="1600" dirty="0">
                  <a:solidFill>
                    <a:srgbClr val="FF0000"/>
                  </a:solidFill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祝</a:t>
              </a:r>
              <a:r>
                <a:rPr lang="en-US" altLang="ja-JP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sz="2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１３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時</a:t>
              </a:r>
              <a:r>
                <a:rPr lang="ja-JP" altLang="en-US" sz="2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３０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分</a:t>
              </a:r>
              <a:r>
                <a:rPr lang="ja-JP" altLang="en-US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～</a:t>
              </a:r>
              <a:r>
                <a:rPr lang="en-US" altLang="ja-JP" sz="16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16</a:t>
              </a:r>
              <a:r>
                <a:rPr lang="ja-JP" altLang="en-US" sz="16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時</a:t>
              </a:r>
              <a:endParaRPr lang="ja-JP" altLang="en-US" sz="16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019737" y="3125215"/>
              <a:ext cx="475276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静岡県立総合病院 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4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６ 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階</a:t>
              </a:r>
              <a:r>
                <a:rPr lang="ja-JP" altLang="en-US" sz="20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つつじホール 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ほか</a:t>
              </a:r>
              <a:endPara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19125" y="3626851"/>
              <a:ext cx="467363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講演・ﾊﾟﾈﾙﾃﾞｨｽｶｯｼｮﾝ：事前申込不要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定員</a:t>
              </a:r>
              <a:r>
                <a:rPr lang="en-US" altLang="ja-JP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100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名</a:t>
              </a:r>
              <a:endPara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024685" y="3913257"/>
              <a:ext cx="467744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※ </a:t>
              </a:r>
              <a:r>
                <a:rPr lang="ja-JP" altLang="en-US" sz="105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参加多数の場合、ライブ中継会場での聴講となる場合があります。</a:t>
              </a:r>
              <a:endParaRPr lang="en-US" altLang="ja-JP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7" name="正方形/長方形 26"/>
          <p:cNvSpPr/>
          <p:nvPr/>
        </p:nvSpPr>
        <p:spPr>
          <a:xfrm>
            <a:off x="411033" y="8069468"/>
            <a:ext cx="7093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本会</a:t>
            </a:r>
            <a:r>
              <a:rPr lang="ja-JP" altLang="en-US" sz="1600" b="1" dirty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終了後に 樋野</a:t>
            </a:r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先生と共に 「メディカルカフェ</a:t>
            </a:r>
            <a:r>
              <a:rPr lang="ja-JP" altLang="en-US" sz="1600" b="1" dirty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を開催します</a:t>
            </a:r>
            <a:endParaRPr lang="en-US" altLang="ja-JP" sz="1600" b="1" dirty="0" smtClean="0">
              <a:solidFill>
                <a:srgbClr val="E9545D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（事前申込制・有料（１名様</a:t>
            </a:r>
            <a:r>
              <a:rPr lang="ja-JP" altLang="en-US" sz="1600" b="1" dirty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円（茶菓代））・定員先着</a:t>
            </a:r>
            <a:r>
              <a:rPr lang="ja-JP" altLang="en-US" sz="1600" b="1" dirty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名様）</a:t>
            </a:r>
            <a:endParaRPr lang="ja-JP" altLang="en-US" sz="1600" b="1" dirty="0">
              <a:solidFill>
                <a:srgbClr val="E9545D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75972" y="9034760"/>
            <a:ext cx="3742579" cy="584775"/>
          </a:xfrm>
          <a:prstGeom prst="rect">
            <a:avLst/>
          </a:prstGeom>
          <a:solidFill>
            <a:srgbClr val="FDEFDC"/>
          </a:solidFill>
        </p:spPr>
        <p:txBody>
          <a:bodyPr wrap="square">
            <a:spAutoFit/>
          </a:bodyPr>
          <a:lstStyle/>
          <a:p>
            <a:pPr algn="ctr"/>
            <a:endParaRPr lang="ja-JP" altLang="en-US" sz="3200" b="1" dirty="0">
              <a:ln w="19050">
                <a:solidFill>
                  <a:schemeClr val="bg1"/>
                </a:solidFill>
              </a:ln>
              <a:solidFill>
                <a:srgbClr val="59575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775501" y="10125144"/>
            <a:ext cx="1773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静岡県立総合病院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経営企画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14" y="10702273"/>
            <a:ext cx="7775161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4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共催</a:t>
            </a:r>
            <a:r>
              <a:rPr lang="ja-JP" altLang="en-US" sz="1143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：一般社団法人がん哲学外来、公益</a:t>
            </a:r>
            <a:r>
              <a:rPr lang="ja-JP" altLang="en-US" sz="114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財団法人しずおか健康長寿財団、静岡県対がん協会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75972" y="7154281"/>
            <a:ext cx="683106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52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パネリスト　・</a:t>
            </a:r>
            <a:r>
              <a:rPr lang="ja-JP" altLang="en-US" sz="1600" dirty="0" smtClean="0">
                <a:solidFill>
                  <a:prstClr val="black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樋野 </a:t>
            </a:r>
            <a:r>
              <a:rPr lang="ja-JP" altLang="en-US" sz="1600" dirty="0">
                <a:solidFill>
                  <a:prstClr val="black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興夫 </a:t>
            </a:r>
            <a:r>
              <a:rPr lang="ja-JP" altLang="en-US" sz="1600" dirty="0" smtClean="0">
                <a:solidFill>
                  <a:prstClr val="black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先生</a:t>
            </a:r>
            <a:r>
              <a:rPr lang="ja-JP" altLang="en-US" sz="1600" dirty="0" smtClean="0">
                <a:solidFill>
                  <a:prstClr val="black"/>
                </a:solidFill>
                <a:effectLst>
                  <a:glow rad="228600">
                    <a:srgbClr val="FEB80A">
                      <a:satMod val="175000"/>
                      <a:alpha val="40000"/>
                    </a:srgb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・緩和ケアの立場から</a:t>
            </a:r>
            <a:r>
              <a:rPr lang="en-US" altLang="ja-JP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</a:t>
            </a:r>
            <a:endParaRPr lang="en-US" altLang="ja-JP" sz="1600" dirty="0" smtClean="0">
              <a:solidFill>
                <a:sysClr val="windowText" lastClr="0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/>
            <a:endParaRPr lang="en-US" altLang="ja-JP" sz="1600" dirty="0">
              <a:solidFill>
                <a:sysClr val="windowText" lastClr="0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52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・医療従事者の立場から</a:t>
            </a:r>
            <a:r>
              <a:rPr lang="en-US" altLang="ja-JP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</a:t>
            </a:r>
            <a:r>
              <a:rPr lang="ja-JP" altLang="en-US" sz="1600" dirty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・患者の立場から</a:t>
            </a:r>
            <a:r>
              <a:rPr lang="en-US" altLang="ja-JP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1600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</a:t>
            </a:r>
            <a:endParaRPr lang="en-US" altLang="ja-JP" sz="1600" dirty="0">
              <a:solidFill>
                <a:sysClr val="windowText" lastClr="0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929748" y="4126144"/>
            <a:ext cx="46774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 </a:t>
            </a:r>
            <a:r>
              <a:rPr lang="ja-JP" altLang="en-US" sz="105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メディカルカフェの参加は、事前申込・有料</a:t>
            </a:r>
            <a:r>
              <a:rPr lang="ja-JP" altLang="en-US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です。詳しくは下欄をご覧ください。</a:t>
            </a:r>
            <a:endParaRPr lang="en-US" altLang="ja-JP" sz="105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09600" y="8832583"/>
            <a:ext cx="6556734" cy="232515"/>
          </a:xfrm>
          <a:prstGeom prst="rect">
            <a:avLst/>
          </a:prstGeom>
          <a:solidFill>
            <a:srgbClr val="FDE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2265194" y="9619535"/>
            <a:ext cx="549796" cy="776411"/>
          </a:xfrm>
          <a:prstGeom prst="rect">
            <a:avLst/>
          </a:prstGeom>
          <a:solidFill>
            <a:srgbClr val="FDEF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890474" y="10141357"/>
            <a:ext cx="1113982" cy="297301"/>
          </a:xfrm>
          <a:prstGeom prst="rect">
            <a:avLst/>
          </a:prstGeom>
          <a:solidFill>
            <a:srgbClr val="FDEF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608316" y="9803204"/>
            <a:ext cx="5832834" cy="872214"/>
            <a:chOff x="754411" y="9521252"/>
            <a:chExt cx="5832834" cy="872214"/>
          </a:xfrm>
        </p:grpSpPr>
        <p:sp>
          <p:nvSpPr>
            <p:cNvPr id="29" name="正方形/長方形 28"/>
            <p:cNvSpPr/>
            <p:nvPr/>
          </p:nvSpPr>
          <p:spPr>
            <a:xfrm>
              <a:off x="2061546" y="9521252"/>
              <a:ext cx="45256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電話：０５４</a:t>
              </a:r>
              <a:r>
                <a:rPr lang="en-US" altLang="ja-JP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２４７</a:t>
              </a:r>
              <a:r>
                <a:rPr lang="en-US" altLang="ja-JP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６１３８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平日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</a:t>
              </a:r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9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lang="en-US" altLang="ja-JP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17</a:t>
              </a:r>
              <a:r>
                <a:rPr lang="ja-JP" altLang="en-US" sz="11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lang="en-US" altLang="ja-JP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r>
                <a:rPr lang="ja-JP" altLang="en-US" sz="11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endPara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106931" y="9804829"/>
              <a:ext cx="25378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ＦＡＸ：０５４</a:t>
              </a:r>
              <a:r>
                <a:rPr lang="en-US" altLang="ja-JP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２４７</a:t>
              </a:r>
              <a:r>
                <a:rPr lang="en-US" altLang="ja-JP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６１４０</a:t>
              </a:r>
              <a:endPara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061546" y="10054912"/>
              <a:ext cx="372089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メール</a:t>
              </a:r>
              <a:r>
                <a:rPr lang="ja-JP" altLang="en-US" sz="1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：</a:t>
              </a:r>
              <a:r>
                <a:rPr lang="en-US" altLang="ja-JP" sz="1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gh-keiei@i.shizuoka-pho.jp</a:t>
              </a:r>
              <a:endPara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754411" y="9712496"/>
              <a:ext cx="1278224" cy="523220"/>
            </a:xfrm>
            <a:prstGeom prst="rect">
              <a:avLst/>
            </a:prstGeom>
            <a:ln>
              <a:solidFill>
                <a:srgbClr val="E9545D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お申</a:t>
              </a:r>
              <a:r>
                <a:rPr lang="ja-JP" altLang="en-US" sz="1400" dirty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し</a:t>
              </a:r>
              <a:r>
                <a:rPr lang="ja-JP" altLang="en-US" sz="1400" dirty="0" smtClean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込み</a:t>
              </a:r>
              <a:endParaRPr lang="ja-JP" altLang="en-US" sz="14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400" dirty="0">
                  <a:solidFill>
                    <a:srgbClr val="E9545D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お問い合わせ</a:t>
              </a:r>
            </a:p>
          </p:txBody>
        </p:sp>
      </p:grpSp>
      <p:sp>
        <p:nvSpPr>
          <p:cNvPr id="52" name="正方形/長方形 51"/>
          <p:cNvSpPr/>
          <p:nvPr/>
        </p:nvSpPr>
        <p:spPr>
          <a:xfrm>
            <a:off x="512594" y="8740707"/>
            <a:ext cx="68952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講演会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の参加にあたっては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事前申込は不要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です。（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直接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会場にお越しください）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メディカルカフェ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の参加をご希望の方は、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①氏名　②住所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町名まで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③電話番号　④参加人数を、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電話・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・Ｅメールのいずれかの方法で下記までご連絡くださ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参加費は当日、メディカルカフェ受付時にお支払下さい。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92301" cy="1090771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781050" y="857249"/>
            <a:ext cx="6229350" cy="9429751"/>
          </a:xfrm>
          <a:prstGeom prst="rect">
            <a:avLst/>
          </a:prstGeom>
          <a:solidFill>
            <a:srgbClr val="FDEFDC"/>
          </a:solidFill>
          <a:ln>
            <a:solidFill>
              <a:srgbClr val="FDE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7200" y="466725"/>
            <a:ext cx="6867525" cy="9972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0677" y="895348"/>
            <a:ext cx="1948852" cy="3862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1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交通アクセス</a:t>
            </a:r>
            <a:r>
              <a:rPr lang="ja-JP" altLang="en-US" sz="191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0677" y="1005938"/>
            <a:ext cx="5875963" cy="42934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〇所在地</a:t>
            </a:r>
            <a:endParaRPr lang="en-US" altLang="ja-JP" sz="1400" b="1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〒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420-8527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静岡市葵区北安東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4-27-1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○アクセス</a:t>
            </a:r>
            <a:endParaRPr lang="en-US" altLang="ja-JP" sz="1400" b="1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・バスでお越しの場合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ＪＲ静岡駅、新静岡より唐瀬線、上足洗線、県立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病院高松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線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県立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総合病院まで（ＪＲ静岡駅から２５分）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詳細はバス時刻表等で御確認ください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・タクシーでお越しの場合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ＪＲ静岡駅から１５分程度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・お車でお越しの場合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駐車場が込み合う場合がございますので御注意ください。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0677" y="5359818"/>
            <a:ext cx="1948852" cy="3862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1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会場案内図</a:t>
            </a:r>
            <a:endParaRPr lang="ja-JP" altLang="en-US" sz="191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50267" y="5900075"/>
            <a:ext cx="6212922" cy="4476439"/>
            <a:chOff x="337280" y="4869436"/>
            <a:chExt cx="6212922" cy="44764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37280" y="4869436"/>
              <a:ext cx="6059144" cy="3929315"/>
              <a:chOff x="337280" y="4869436"/>
              <a:chExt cx="6059144" cy="3929315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337280" y="4869436"/>
                <a:ext cx="6059144" cy="3929315"/>
                <a:chOff x="337280" y="4869436"/>
                <a:chExt cx="6059144" cy="3929315"/>
              </a:xfrm>
            </p:grpSpPr>
            <p:grpSp>
              <p:nvGrpSpPr>
                <p:cNvPr id="14" name="グループ化 13"/>
                <p:cNvGrpSpPr/>
                <p:nvPr/>
              </p:nvGrpSpPr>
              <p:grpSpPr>
                <a:xfrm>
                  <a:off x="3824776" y="4869436"/>
                  <a:ext cx="2571648" cy="3929315"/>
                  <a:chOff x="3824776" y="4869436"/>
                  <a:chExt cx="2571648" cy="3929315"/>
                </a:xfrm>
              </p:grpSpPr>
              <p:grpSp>
                <p:nvGrpSpPr>
                  <p:cNvPr id="18" name="グループ化 17"/>
                  <p:cNvGrpSpPr/>
                  <p:nvPr/>
                </p:nvGrpSpPr>
                <p:grpSpPr>
                  <a:xfrm>
                    <a:off x="3824776" y="4869436"/>
                    <a:ext cx="2571648" cy="3929315"/>
                    <a:chOff x="3824776" y="4626801"/>
                    <a:chExt cx="2571648" cy="3929315"/>
                  </a:xfrm>
                </p:grpSpPr>
                <p:pic>
                  <p:nvPicPr>
                    <p:cNvPr id="20" name="図 19"/>
                    <p:cNvPicPr>
                      <a:picLocks noChangeAspect="1"/>
                    </p:cNvPicPr>
                    <p:nvPr/>
                  </p:nvPicPr>
                  <p:blipFill rotWithShape="1"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3540" t="11995" r="2259" b="4447"/>
                    <a:stretch/>
                  </p:blipFill>
                  <p:spPr>
                    <a:xfrm>
                      <a:off x="3845652" y="4626801"/>
                      <a:ext cx="2550772" cy="392931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21" name="テキスト ボックス 20"/>
                    <p:cNvSpPr txBox="1"/>
                    <p:nvPr/>
                  </p:nvSpPr>
                  <p:spPr>
                    <a:xfrm>
                      <a:off x="3824776" y="4626801"/>
                      <a:ext cx="506870" cy="38626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10" dirty="0"/>
                        <a:t>６Ｆ</a:t>
                      </a:r>
                    </a:p>
                  </p:txBody>
                </p:sp>
              </p:grpSp>
              <p:sp>
                <p:nvSpPr>
                  <p:cNvPr id="19" name="正方形/長方形 18"/>
                  <p:cNvSpPr/>
                  <p:nvPr/>
                </p:nvSpPr>
                <p:spPr>
                  <a:xfrm>
                    <a:off x="5911602" y="6576824"/>
                    <a:ext cx="349083" cy="31044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852" dirty="0"/>
                  </a:p>
                </p:txBody>
              </p:sp>
            </p:grpSp>
            <p:grpSp>
              <p:nvGrpSpPr>
                <p:cNvPr id="15" name="グループ化 14"/>
                <p:cNvGrpSpPr/>
                <p:nvPr/>
              </p:nvGrpSpPr>
              <p:grpSpPr>
                <a:xfrm>
                  <a:off x="337280" y="4869436"/>
                  <a:ext cx="3314221" cy="3879870"/>
                  <a:chOff x="337280" y="4869436"/>
                  <a:chExt cx="3314221" cy="3879870"/>
                </a:xfrm>
              </p:grpSpPr>
              <p:pic>
                <p:nvPicPr>
                  <p:cNvPr id="16" name="Picture 4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337280" y="4869436"/>
                    <a:ext cx="3314221" cy="387987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17" name="正方形/長方形 16"/>
                  <p:cNvSpPr/>
                  <p:nvPr/>
                </p:nvSpPr>
                <p:spPr>
                  <a:xfrm>
                    <a:off x="2958852" y="6700649"/>
                    <a:ext cx="349083" cy="31044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852" dirty="0"/>
                  </a:p>
                </p:txBody>
              </p:sp>
            </p:grpSp>
          </p:grpSp>
          <p:sp>
            <p:nvSpPr>
              <p:cNvPr id="13" name="円/楕円 12"/>
              <p:cNvSpPr/>
              <p:nvPr/>
            </p:nvSpPr>
            <p:spPr>
              <a:xfrm>
                <a:off x="5678861" y="6121394"/>
                <a:ext cx="703470" cy="556006"/>
              </a:xfrm>
              <a:prstGeom prst="ellipse">
                <a:avLst/>
              </a:prstGeom>
              <a:noFill/>
              <a:ln w="412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910" dirty="0"/>
              </a:p>
            </p:txBody>
          </p:sp>
        </p:grpSp>
        <p:sp>
          <p:nvSpPr>
            <p:cNvPr id="10" name="テキスト ボックス 9"/>
            <p:cNvSpPr txBox="1"/>
            <p:nvPr/>
          </p:nvSpPr>
          <p:spPr>
            <a:xfrm>
              <a:off x="3824776" y="8896654"/>
              <a:ext cx="2725426" cy="2551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8" dirty="0"/>
                <a:t>〇　エレベーターを降りて右へお進みください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32112" y="8927940"/>
              <a:ext cx="2919389" cy="417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8" dirty="0"/>
                <a:t>〇　時間外出入口から入って、</a:t>
              </a:r>
              <a:endParaRPr lang="en-US" altLang="ja-JP" sz="1058" dirty="0"/>
            </a:p>
            <a:p>
              <a:r>
                <a:rPr lang="ja-JP" altLang="en-US" sz="1058" dirty="0"/>
                <a:t>　　 すぐのエレベーターで６階にお上がりください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01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591</TotalTime>
  <Words>367</Words>
  <Application>Microsoft Office PowerPoint</Application>
  <PresentationFormat>ユーザー設定</PresentationFormat>
  <Paragraphs>72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HGPｺﾞｼｯｸE</vt:lpstr>
      <vt:lpstr>HGP創英角ｺﾞｼｯｸUB</vt:lpstr>
      <vt:lpstr>HGP創英角ﾎﾟｯﾌﾟ体</vt:lpstr>
      <vt:lpstr>HGS創英角ﾎﾟｯﾌﾟ体</vt:lpstr>
      <vt:lpstr>HG丸ｺﾞｼｯｸM-PRO</vt:lpstr>
      <vt:lpstr>ＭＳ Ｐゴシック</vt:lpstr>
      <vt:lpstr>ＭＳ 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加茂 高史</cp:lastModifiedBy>
  <cp:revision>58</cp:revision>
  <cp:lastPrinted>2015-10-28T06:49:46Z</cp:lastPrinted>
  <dcterms:created xsi:type="dcterms:W3CDTF">2013-08-07T01:16:52Z</dcterms:created>
  <dcterms:modified xsi:type="dcterms:W3CDTF">2015-11-02T01:00:22Z</dcterms:modified>
</cp:coreProperties>
</file>